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6" r:id="rId3"/>
    <p:sldId id="272" r:id="rId4"/>
    <p:sldId id="258" r:id="rId5"/>
    <p:sldId id="259" r:id="rId6"/>
    <p:sldId id="281" r:id="rId7"/>
    <p:sldId id="274" r:id="rId8"/>
    <p:sldId id="275" r:id="rId9"/>
    <p:sldId id="264" r:id="rId10"/>
    <p:sldId id="261" r:id="rId11"/>
    <p:sldId id="262" r:id="rId12"/>
    <p:sldId id="263" r:id="rId13"/>
    <p:sldId id="265" r:id="rId14"/>
    <p:sldId id="268" r:id="rId15"/>
    <p:sldId id="269" r:id="rId16"/>
    <p:sldId id="277" r:id="rId17"/>
    <p:sldId id="278" r:id="rId18"/>
    <p:sldId id="283" r:id="rId19"/>
    <p:sldId id="279" r:id="rId20"/>
    <p:sldId id="280" r:id="rId21"/>
    <p:sldId id="270" r:id="rId22"/>
    <p:sldId id="282" r:id="rId23"/>
    <p:sldId id="284" r:id="rId24"/>
    <p:sldId id="285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02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BF5C089-F49B-4DB6-87DA-E86A561F3A8B}" type="datetimeFigureOut">
              <a:rPr lang="en-US" altLang="en-US"/>
              <a:pPr>
                <a:defRPr/>
              </a:pPr>
              <a:t>10/24/2017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74FC31-C162-4AAE-AB96-0D7AC385D4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786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4235BF1-FEC8-4AA2-A1FE-E2CACAA79332}" type="datetimeFigureOut">
              <a:rPr lang="en-US" altLang="en-US"/>
              <a:pPr>
                <a:defRPr/>
              </a:pPr>
              <a:t>10/24/2017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11C5FA-7E71-4794-B9A3-1CACD0A002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746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3B50FC8E-A706-4CE2-B0DB-9C0F995EAA98}" type="datetimeFigureOut">
              <a:rPr lang="en-GB" altLang="en-US"/>
              <a:pPr>
                <a:defRPr/>
              </a:pPr>
              <a:t>24/10/2017</a:t>
            </a:fld>
            <a:endParaRPr lang="en-GB" alt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2B7CA8FF-4338-451D-A46E-776D4EB3996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279844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7ACE1-30B5-4254-88D5-852474B9C49C}" type="datetimeFigureOut">
              <a:rPr lang="en-GB" altLang="en-US"/>
              <a:pPr>
                <a:defRPr/>
              </a:pPr>
              <a:t>24/10/2017</a:t>
            </a:fld>
            <a:endParaRPr lang="en-GB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52BDD-CAAA-459D-A369-9754D3EC306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9054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244C0-7F5D-4224-BA4B-60D0714EB866}" type="datetimeFigureOut">
              <a:rPr lang="en-GB" altLang="en-US"/>
              <a:pPr>
                <a:defRPr/>
              </a:pPr>
              <a:t>24/10/2017</a:t>
            </a:fld>
            <a:endParaRPr lang="en-GB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8C19A-EC60-4311-9AAE-6407F10FC5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673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A0817-CDC7-4B93-BD76-E8982689EF6B}" type="datetimeFigureOut">
              <a:rPr lang="en-GB" altLang="en-US"/>
              <a:pPr>
                <a:defRPr/>
              </a:pPr>
              <a:t>24/10/2017</a:t>
            </a:fld>
            <a:endParaRPr lang="en-GB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7C4D0-5280-4E40-9FCF-AB2ECEDEE4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796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456EE992-E5AC-4BBB-ADDA-3CB0A057245B}" type="datetimeFigureOut">
              <a:rPr lang="en-GB" altLang="en-US"/>
              <a:pPr>
                <a:defRPr/>
              </a:pPr>
              <a:t>24/10/2017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039EAD82-A20F-43ED-857E-3CA17E2FB60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4151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34929-0B53-4D58-AB1A-3AEA1C4F7C4D}" type="datetimeFigureOut">
              <a:rPr lang="en-GB" altLang="en-US"/>
              <a:pPr>
                <a:defRPr/>
              </a:pPr>
              <a:t>24/10/2017</a:t>
            </a:fld>
            <a:endParaRPr lang="en-GB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B2E63-5AD6-4B38-840C-D678331E7E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026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7F13C-E9D0-4729-994D-74C8A9944AB8}" type="datetimeFigureOut">
              <a:rPr lang="en-GB" altLang="en-US"/>
              <a:pPr>
                <a:defRPr/>
              </a:pPr>
              <a:t>24/10/2017</a:t>
            </a:fld>
            <a:endParaRPr lang="en-GB" alt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7AB23-0573-4B35-A5A8-0F89904E04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042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32DD7-F653-408F-8D6A-BD775CA49F9B}" type="datetimeFigureOut">
              <a:rPr lang="en-GB" altLang="en-US"/>
              <a:pPr>
                <a:defRPr/>
              </a:pPr>
              <a:t>24/10/2017</a:t>
            </a:fld>
            <a:endParaRPr lang="en-GB" alt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3F698-4F1F-43E4-9F59-FA72B8DE14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053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B8C41-587F-4388-A515-DBB43CE25713}" type="datetimeFigureOut">
              <a:rPr lang="en-GB" altLang="en-US"/>
              <a:pPr>
                <a:defRPr/>
              </a:pPr>
              <a:t>24/10/2017</a:t>
            </a:fld>
            <a:endParaRPr lang="en-GB" alt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561CE-B4E1-41FE-82B4-084D46F6C2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457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F6213-B89D-4D7F-B8BF-BF71D37FF732}" type="datetimeFigureOut">
              <a:rPr lang="en-GB" altLang="en-US"/>
              <a:pPr>
                <a:defRPr/>
              </a:pPr>
              <a:t>24/10/2017</a:t>
            </a:fld>
            <a:endParaRPr lang="en-GB" alt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570718-D8BA-49EF-AC10-591951CF8D2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314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/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0 w 5257800"/>
              <a:gd name="T1" fmla="*/ 0 h 4114800"/>
              <a:gd name="T2" fmla="*/ 5107774 w 5257800"/>
              <a:gd name="T3" fmla="*/ 0 h 4114800"/>
              <a:gd name="T4" fmla="*/ 5257800 w 5257800"/>
              <a:gd name="T5" fmla="*/ 150026 h 4114800"/>
              <a:gd name="T6" fmla="*/ 5257800 w 5257800"/>
              <a:gd name="T7" fmla="*/ 4114800 h 4114800"/>
              <a:gd name="T8" fmla="*/ 0 w 5257800"/>
              <a:gd name="T9" fmla="*/ 4114800 h 4114800"/>
              <a:gd name="T10" fmla="*/ 0 w 5257800"/>
              <a:gd name="T11" fmla="*/ 0 h 4114800"/>
              <a:gd name="T12" fmla="*/ 0 w 5257800"/>
              <a:gd name="T13" fmla="*/ 0 h 41148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19685" dist="6350" dir="12899787" algn="tl" rotWithShape="0">
              <a:srgbClr val="808080">
                <a:alpha val="46999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Freeform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BF23A7-319A-4E4D-928D-492A15858BAE}" type="datetimeFigureOut">
              <a:rPr lang="en-GB" altLang="en-US"/>
              <a:pPr>
                <a:defRPr/>
              </a:pPr>
              <a:t>24/10/2017</a:t>
            </a:fld>
            <a:endParaRPr lang="en-GB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A76CC873-085F-48D5-BA5C-2CE399B021F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113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70B21594-BAB8-43FA-BF49-CEA1DF7A0A6C}" type="datetimeFigureOut">
              <a:rPr lang="en-GB" altLang="en-US"/>
              <a:pPr>
                <a:defRPr/>
              </a:pPr>
              <a:t>24/10/2017</a:t>
            </a:fld>
            <a:endParaRPr lang="en-GB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fld id="{D4F18E41-0D59-457A-A360-5333D9C83244}" type="slidenum">
              <a:rPr lang="en-GB" altLang="en-US"/>
              <a:pPr/>
              <a:t>‹#›</a:t>
            </a:fld>
            <a:endParaRPr lang="en-GB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9" r:id="rId2"/>
    <p:sldLayoutId id="2147483768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9" r:id="rId9"/>
    <p:sldLayoutId id="2147483765" r:id="rId10"/>
    <p:sldLayoutId id="21474837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extLst>
            <a:ext uri="{FAA26D3D-D897-4be2-8F04-BA451C77F1D7}"/>
          </a:extLst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Dr Steve Kell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 err="1">
                <a:solidFill>
                  <a:schemeClr val="tx1"/>
                </a:solidFill>
              </a:rPr>
              <a:t>Larwood</a:t>
            </a:r>
            <a:r>
              <a:rPr lang="en-GB" dirty="0">
                <a:solidFill>
                  <a:schemeClr val="tx1"/>
                </a:solidFill>
              </a:rPr>
              <a:t> Health Partnership</a:t>
            </a:r>
          </a:p>
        </p:txBody>
      </p:sp>
      <p:sp>
        <p:nvSpPr>
          <p:cNvPr id="5123" name="Subtitle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en-GB" altLang="en-US" sz="2800" b="1"/>
          </a:p>
          <a:p>
            <a:pPr marR="0" eaLnBrk="1" hangingPunct="1"/>
            <a:endParaRPr lang="en-GB" altLang="en-US" sz="2800" b="1"/>
          </a:p>
          <a:p>
            <a:pPr marR="0" eaLnBrk="1" hangingPunct="1"/>
            <a:r>
              <a:rPr lang="en-GB" altLang="en-US" sz="2800" b="1"/>
              <a:t>Primary Care Home – making change happen</a:t>
            </a:r>
          </a:p>
        </p:txBody>
      </p:sp>
      <p:pic>
        <p:nvPicPr>
          <p:cNvPr id="5124" name="Picture 2" descr="National Association of Primary C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5229225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endParaRPr lang="en-GB" altLang="en-US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endParaRPr lang="en-GB" altLang="en-US"/>
          </a:p>
        </p:txBody>
      </p:sp>
      <p:pic>
        <p:nvPicPr>
          <p:cNvPr id="5122" name="Picture 2" descr="C:\Users\stephenkell\Downloads\IMG_14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endParaRPr lang="en-GB" altLang="en-US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763" y="0"/>
            <a:ext cx="92757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>
            <a:ext uri="{FAA26D3D-D897-4be2-8F04-BA451C77F1D7}"/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Staff Wellbeing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457200" y="2205038"/>
            <a:ext cx="792162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/>
              <a:t>Designed by patients and staff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/>
              <a:t>Nursing workshop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/>
              <a:t>One team approach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/>
              <a:t>Supportive, joint training.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/>
              <a:t>Encourage skill mix and develop roles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/>
              <a:t>Job satisfaction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/>
              <a:t>Education – train at all levels, Advanced Training Practice.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/>
              <a:t>Exercise classes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/>
              <a:t>Reinforce – want to be the best employer we can.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Patient Outcomes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Practice pharmacist/Head of Prescribing</a:t>
            </a:r>
          </a:p>
          <a:p>
            <a:pPr eaLnBrk="1" hangingPunct="1"/>
            <a:r>
              <a:rPr lang="en-GB" altLang="en-US"/>
              <a:t>Utilise skill mix: e.g. Palliative care, diabetes, substance misuse team</a:t>
            </a:r>
          </a:p>
          <a:p>
            <a:pPr eaLnBrk="1" hangingPunct="1"/>
            <a:r>
              <a:rPr lang="en-GB" altLang="en-US"/>
              <a:t>Communication and early intervention</a:t>
            </a:r>
          </a:p>
          <a:p>
            <a:pPr eaLnBrk="1" hangingPunct="1"/>
            <a:r>
              <a:rPr lang="en-GB" altLang="en-US"/>
              <a:t>Reduced hand-offs</a:t>
            </a:r>
          </a:p>
          <a:p>
            <a:pPr eaLnBrk="1" hangingPunct="1"/>
            <a:r>
              <a:rPr lang="en-GB" altLang="en-US"/>
              <a:t>Care Homes</a:t>
            </a:r>
          </a:p>
          <a:p>
            <a:pPr eaLnBrk="1" hangingPunct="1"/>
            <a:r>
              <a:rPr lang="en-GB" altLang="en-US"/>
              <a:t>Social care</a:t>
            </a:r>
          </a:p>
          <a:p>
            <a:pPr eaLnBrk="1" hangingPunct="1"/>
            <a:r>
              <a:rPr lang="en-GB" altLang="en-US"/>
              <a:t>Voluntary sector input</a:t>
            </a:r>
          </a:p>
          <a:p>
            <a:pPr eaLnBrk="1" hangingPunct="1"/>
            <a:r>
              <a:rPr lang="en-GB" altLang="en-US"/>
              <a:t>Health Promotion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Efficiencies	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Reduced bureaucracy and hand-offs</a:t>
            </a:r>
          </a:p>
          <a:p>
            <a:pPr eaLnBrk="1" hangingPunct="1"/>
            <a:r>
              <a:rPr lang="en-GB" altLang="en-US"/>
              <a:t>Look for win-wins</a:t>
            </a:r>
          </a:p>
          <a:p>
            <a:pPr eaLnBrk="1" hangingPunct="1"/>
            <a:r>
              <a:rPr lang="en-GB" altLang="en-US"/>
              <a:t>Reduced admissions</a:t>
            </a:r>
          </a:p>
          <a:p>
            <a:pPr eaLnBrk="1" hangingPunct="1"/>
            <a:r>
              <a:rPr lang="en-GB" altLang="en-US"/>
              <a:t>Better primary care access (urgent</a:t>
            </a:r>
            <a:r>
              <a:rPr lang="mr-IN" altLang="en-US"/>
              <a:t>…</a:t>
            </a:r>
            <a:r>
              <a:rPr lang="en-GB" altLang="en-US"/>
              <a:t>)</a:t>
            </a:r>
          </a:p>
          <a:p>
            <a:pPr eaLnBrk="1" hangingPunct="1"/>
            <a:r>
              <a:rPr lang="en-GB" altLang="en-US"/>
              <a:t>Prescribing 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Whole system view</a:t>
            </a:r>
          </a:p>
          <a:p>
            <a:pPr eaLnBrk="1" hangingPunct="1"/>
            <a:endParaRPr lang="en-GB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Results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2276475"/>
          <a:ext cx="7581900" cy="4048125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09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Staff Satisfaction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2E74B5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82% of staff felt that PCH had improved their job satisfaction.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The vacancy rate has risen as the practice now feels confident to hire. Hiring was frozen prior to PCH.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0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Staff Retention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2E74B5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3 new GP partners recruited based on appeal of PCH ways of working. Pilot site feel confident to go out and hire again after a recruitment freeze.</a:t>
                      </a: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0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Patient Experience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2E74B5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91% of staff felt that PCH had improved patient experience.</a:t>
                      </a: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57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Population Health</a:t>
                      </a:r>
                      <a:endParaRPr kumimoji="0" lang="en-GB" alt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2E74B5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pitchFamily="34" charset="0"/>
                        </a:rPr>
                        <a:t>73% of staff felt that PCH would help to improve population health and 91% felt it would help to improve clinical outcomes.</a:t>
                      </a:r>
                      <a:endParaRPr kumimoji="0" lang="en-GB" alt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xtLst>
            <a:ext uri="{FAA26D3D-D897-4be2-8F04-BA451C77F1D7}"/>
          </a:extLst>
        </p:spPr>
        <p:txBody>
          <a:bodyPr/>
          <a:lstStyle/>
          <a:p>
            <a:pPr marL="0" indent="0">
              <a:buFont typeface="Wingdings 2" charset="2"/>
              <a:buNone/>
              <a:defRPr/>
            </a:pPr>
            <a:r>
              <a:rPr lang="en-US" dirty="0"/>
              <a:t>For </a:t>
            </a:r>
            <a:r>
              <a:rPr lang="en-US" dirty="0" err="1"/>
              <a:t>Larwood</a:t>
            </a:r>
            <a:r>
              <a:rPr lang="en-US" dirty="0"/>
              <a:t> Health Partnership:</a:t>
            </a:r>
          </a:p>
          <a:p>
            <a:pPr marL="0" indent="0">
              <a:buFont typeface="Wingdings 2" charset="2"/>
              <a:buNone/>
              <a:defRPr/>
            </a:pPr>
            <a:r>
              <a:rPr lang="en-US" dirty="0"/>
              <a:t>May-Dec 16/17 v 15/16</a:t>
            </a:r>
          </a:p>
          <a:p>
            <a:pPr marL="0" indent="0">
              <a:buFont typeface="Wingdings 2" charset="2"/>
              <a:buNone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Outpatients:		  	  	n=108	+£16,974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Emergency Admissions:		n=121	-£263,930</a:t>
            </a:r>
          </a:p>
          <a:p>
            <a:pPr>
              <a:buFont typeface="Arial" charset="0"/>
              <a:buChar char="•"/>
              <a:defRPr/>
            </a:pPr>
            <a:endParaRPr lang="en-US" dirty="0">
              <a:solidFill>
                <a:schemeClr val="tx1">
                  <a:alpha val="63000"/>
                </a:schemeClr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US" dirty="0"/>
              <a:t>Prescribing:					-£193,017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/>
              <a:t>Total:						-£440,000</a:t>
            </a:r>
          </a:p>
          <a:p>
            <a:pPr>
              <a:buFont typeface="Wingdings 2" charset="2"/>
              <a:buChar char=""/>
              <a:defRPr/>
            </a:pPr>
            <a:endParaRPr lang="en-US" dirty="0"/>
          </a:p>
        </p:txBody>
      </p:sp>
      <p:sp>
        <p:nvSpPr>
          <p:cNvPr id="5" name="Up Arrow 4"/>
          <p:cNvSpPr/>
          <p:nvPr/>
        </p:nvSpPr>
        <p:spPr>
          <a:xfrm>
            <a:off x="4883150" y="3294063"/>
            <a:ext cx="46038" cy="5048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889500" y="4224338"/>
            <a:ext cx="44450" cy="539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883150" y="5157788"/>
            <a:ext cx="46038" cy="503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9pPr>
          </a:lstStyle>
          <a:p>
            <a:pPr algn="ctr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F27B4-7937-0E42-8CFF-A1EFAC842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Year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9BE350-86CE-F34D-B4A8-021120101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April –September 17</a:t>
            </a:r>
          </a:p>
          <a:p>
            <a:endParaRPr lang="en-GB" dirty="0"/>
          </a:p>
          <a:p>
            <a:r>
              <a:rPr lang="en-GB" dirty="0"/>
              <a:t>OP referrals           Inc   £65k</a:t>
            </a:r>
          </a:p>
          <a:p>
            <a:endParaRPr lang="en-GB" dirty="0"/>
          </a:p>
          <a:p>
            <a:r>
              <a:rPr lang="en-GB" dirty="0"/>
              <a:t>Prescribing            Dec £38k</a:t>
            </a:r>
          </a:p>
          <a:p>
            <a:endParaRPr lang="en-GB" dirty="0"/>
          </a:p>
          <a:p>
            <a:r>
              <a:rPr lang="en-GB" dirty="0"/>
              <a:t>Em Admissions.    Dec £290k</a:t>
            </a:r>
          </a:p>
          <a:p>
            <a:endParaRPr lang="en-GB" dirty="0"/>
          </a:p>
          <a:p>
            <a:r>
              <a:rPr lang="en-GB"/>
              <a:t>Total reduction             £260k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64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Care Homes</a:t>
            </a:r>
          </a:p>
        </p:txBody>
      </p:sp>
      <p:pic>
        <p:nvPicPr>
          <p:cNvPr id="2253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2063" y="1935163"/>
            <a:ext cx="6619875" cy="438943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250950"/>
            <a:ext cx="9144000" cy="7680325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2355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196975"/>
            <a:ext cx="7058025" cy="512762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Next Steps	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389437"/>
          </a:xfrm>
        </p:spPr>
        <p:txBody>
          <a:bodyPr/>
          <a:lstStyle/>
          <a:p>
            <a:pPr eaLnBrk="1" hangingPunct="1"/>
            <a:r>
              <a:rPr lang="en-GB" altLang="en-US"/>
              <a:t>Align Incentives</a:t>
            </a:r>
          </a:p>
          <a:p>
            <a:pPr eaLnBrk="1" hangingPunct="1"/>
            <a:r>
              <a:rPr lang="en-GB" altLang="en-US"/>
              <a:t>Physiotherapy</a:t>
            </a:r>
          </a:p>
          <a:p>
            <a:pPr eaLnBrk="1" hangingPunct="1"/>
            <a:r>
              <a:rPr lang="en-GB" altLang="en-US"/>
              <a:t>CAMHS</a:t>
            </a:r>
          </a:p>
          <a:p>
            <a:pPr eaLnBrk="1" hangingPunct="1"/>
            <a:r>
              <a:rPr lang="en-GB" altLang="en-US"/>
              <a:t>Care Home Project</a:t>
            </a:r>
          </a:p>
          <a:p>
            <a:pPr eaLnBrk="1" hangingPunct="1"/>
            <a:r>
              <a:rPr lang="en-GB" altLang="en-US"/>
              <a:t>Training hub</a:t>
            </a:r>
          </a:p>
          <a:p>
            <a:pPr eaLnBrk="1" hangingPunct="1"/>
            <a:r>
              <a:rPr lang="en-GB" altLang="en-US"/>
              <a:t>Mental health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Last 12 months: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sz="3200"/>
              <a:t>2 Partners</a:t>
            </a:r>
          </a:p>
          <a:p>
            <a:r>
              <a:rPr lang="en-GB" altLang="en-US" sz="3200"/>
              <a:t>3 Salaried GPs</a:t>
            </a:r>
          </a:p>
          <a:p>
            <a:r>
              <a:rPr lang="en-GB" altLang="en-US" sz="3200"/>
              <a:t>3 pharmacists</a:t>
            </a:r>
          </a:p>
          <a:p>
            <a:r>
              <a:rPr lang="en-GB" altLang="en-US" sz="3200"/>
              <a:t>2 paramedics</a:t>
            </a:r>
          </a:p>
          <a:p>
            <a:r>
              <a:rPr lang="en-GB" altLang="en-US" sz="3200"/>
              <a:t>2 practice nurses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D0DDB9-A1F0-C64C-BACA-07FB705DC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542B904-523E-B941-BBAF-3BE7C2E80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882"/>
            <a:ext cx="9144000" cy="581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17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BFB2D2-A104-3A4C-8710-DD8930DAE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6D101A9-6242-A448-BBD5-85FEB3B49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26" y="1010674"/>
            <a:ext cx="8871526" cy="680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66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			Larwood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5 sites, based in Worksop, North Nottinghamshire</a:t>
            </a:r>
          </a:p>
          <a:p>
            <a:pPr eaLnBrk="1" hangingPunct="1"/>
            <a:r>
              <a:rPr lang="en-GB" altLang="en-US"/>
              <a:t>32,000 patients</a:t>
            </a:r>
          </a:p>
          <a:p>
            <a:pPr eaLnBrk="1" hangingPunct="1"/>
            <a:r>
              <a:rPr lang="en-GB" altLang="en-US"/>
              <a:t>16 Partners, 3 salaried GPs, 3 Nurse Practitioners</a:t>
            </a:r>
          </a:p>
          <a:p>
            <a:pPr eaLnBrk="1" hangingPunct="1"/>
            <a:r>
              <a:rPr lang="en-GB" altLang="en-US"/>
              <a:t>High levels of health need, social isolation, substance misuse, smoking, obesity.</a:t>
            </a:r>
          </a:p>
          <a:p>
            <a:pPr eaLnBrk="1" hangingPunct="1"/>
            <a:r>
              <a:rPr lang="en-GB" altLang="en-US"/>
              <a:t>Urgent care demand high</a:t>
            </a:r>
          </a:p>
          <a:p>
            <a:pPr eaLnBrk="1" hangingPunct="1"/>
            <a:r>
              <a:rPr lang="en-GB" altLang="en-US"/>
              <a:t>Significant experience – commissioning and provision</a:t>
            </a:r>
          </a:p>
          <a:p>
            <a:pPr eaLnBrk="1" hangingPunct="1"/>
            <a:r>
              <a:rPr lang="en-GB" altLang="en-US"/>
              <a:t>RCGP Quality Practice Award</a:t>
            </a:r>
          </a:p>
          <a:p>
            <a:pPr eaLnBrk="1" hangingPunct="1"/>
            <a:r>
              <a:rPr lang="en-GB" altLang="en-US"/>
              <a:t>Outstanding CQC rating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GB" altLang="en-US"/>
          </a:p>
          <a:p>
            <a:pPr eaLnBrk="1" hangingPunct="1"/>
            <a:endParaRPr lang="en-GB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What is a Primary Care Home?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64288" y="2132856"/>
            <a:ext cx="8229600" cy="4389437"/>
          </a:xfrm>
        </p:spPr>
        <p:txBody>
          <a:bodyPr/>
          <a:lstStyle/>
          <a:p>
            <a:pPr eaLnBrk="1" hangingPunct="1"/>
            <a:r>
              <a:rPr lang="en-GB" altLang="en-US" sz="2200">
                <a:latin typeface="Calibri" panose="020F0502020204030204" pitchFamily="34" charset="0"/>
              </a:rPr>
              <a:t>The PCH is a form of </a:t>
            </a:r>
            <a:r>
              <a:rPr lang="en-GB" altLang="en-US" sz="2200" i="1">
                <a:latin typeface="Calibri" panose="020F0502020204030204" pitchFamily="34" charset="0"/>
              </a:rPr>
              <a:t>multispecialty community provider (MCP)</a:t>
            </a:r>
            <a:r>
              <a:rPr lang="en-GB" altLang="en-US" sz="2200">
                <a:latin typeface="Calibri" panose="020F0502020204030204" pitchFamily="34" charset="0"/>
              </a:rPr>
              <a:t> model. Its key features are:</a:t>
            </a:r>
          </a:p>
          <a:p>
            <a:pPr eaLnBrk="1" hangingPunct="1"/>
            <a:r>
              <a:rPr lang="en-GB" altLang="en-US" sz="2200">
                <a:latin typeface="Calibri" panose="020F0502020204030204" pitchFamily="34" charset="0"/>
              </a:rPr>
              <a:t>provision of care to a defined, registered population of between 30,000 and 50,000;</a:t>
            </a:r>
          </a:p>
          <a:p>
            <a:pPr eaLnBrk="1" hangingPunct="1"/>
            <a:r>
              <a:rPr lang="en-GB" altLang="en-US" sz="2200">
                <a:latin typeface="Calibri" panose="020F0502020204030204" pitchFamily="34" charset="0"/>
              </a:rPr>
              <a:t>aligned clinical financial drivers through a unified, capitated budget with appropriate shared risks and rewards</a:t>
            </a:r>
          </a:p>
          <a:p>
            <a:pPr eaLnBrk="1" hangingPunct="1"/>
            <a:r>
              <a:rPr lang="en-GB" altLang="en-US" sz="2200">
                <a:latin typeface="Calibri" panose="020F0502020204030204" pitchFamily="34" charset="0"/>
              </a:rPr>
              <a:t>an integrated workforce, with a strong focus on partnerships spanning primary, secondary and social care; and</a:t>
            </a:r>
          </a:p>
          <a:p>
            <a:pPr eaLnBrk="1" hangingPunct="1"/>
            <a:r>
              <a:rPr lang="en-GB" altLang="en-US" sz="2200">
                <a:latin typeface="Calibri" panose="020F0502020204030204" pitchFamily="34" charset="0"/>
              </a:rPr>
              <a:t>a combined focus on personalisation of care with improvements in population health outcomes.</a:t>
            </a:r>
          </a:p>
          <a:p>
            <a:pPr eaLnBrk="1" hangingPunct="1"/>
            <a:endParaRPr lang="en-GB" alt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altLang="en-US"/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GB" dirty="0"/>
              <a:t>Culture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684213" y="2276475"/>
            <a:ext cx="684053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altLang="en-US" sz="3200"/>
              <a:t>Most important step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3200"/>
              <a:t>Be clear – why?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3200"/>
              <a:t>Identify concerns and address first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3200"/>
              <a:t>Equal partnership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sz="3200"/>
              <a:t>Staff workshops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altLang="en-US"/>
              <a:t>Our Local Aims</a:t>
            </a: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476375"/>
            <a:ext cx="6048375" cy="538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Monthly Provider Board: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Larwood and Bawtry GPs</a:t>
            </a:r>
          </a:p>
          <a:p>
            <a:r>
              <a:rPr lang="en-US" altLang="en-US"/>
              <a:t>Bassetlaw Health Partnerships</a:t>
            </a:r>
          </a:p>
          <a:p>
            <a:r>
              <a:rPr lang="en-US" altLang="en-US"/>
              <a:t>Voluntary Sector</a:t>
            </a:r>
          </a:p>
          <a:p>
            <a:r>
              <a:rPr lang="en-US" altLang="en-US"/>
              <a:t>Notts Healthcare Trust</a:t>
            </a:r>
          </a:p>
          <a:p>
            <a:r>
              <a:rPr lang="en-US" altLang="en-US"/>
              <a:t>Doncaster and Bassetlaw NHS FT</a:t>
            </a:r>
          </a:p>
          <a:p>
            <a:r>
              <a:rPr lang="en-US" altLang="en-US"/>
              <a:t>Bassetlaw CCG</a:t>
            </a:r>
          </a:p>
          <a:p>
            <a:r>
              <a:rPr lang="en-US" altLang="en-US"/>
              <a:t>Social Care</a:t>
            </a:r>
          </a:p>
          <a:p>
            <a:r>
              <a:rPr lang="en-US" altLang="en-US"/>
              <a:t>Bassetlaw District Council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305800" cy="1143000"/>
          </a:xfrm>
        </p:spPr>
        <p:txBody>
          <a:bodyPr/>
          <a:lstStyle/>
          <a:p>
            <a:pPr eaLnBrk="1" hangingPunct="1">
              <a:defRPr/>
            </a:pPr>
            <a:endParaRPr lang="en-GB" altLang="en-US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-819150"/>
            <a:ext cx="9753600" cy="767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5632</TotalTime>
  <Words>409</Words>
  <Application>Microsoft Office PowerPoint</Application>
  <PresentationFormat>On-screen Show (4:3)</PresentationFormat>
  <Paragraphs>109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Constantia</vt:lpstr>
      <vt:lpstr>Mangal</vt:lpstr>
      <vt:lpstr>Times New Roman</vt:lpstr>
      <vt:lpstr>Wingdings 2</vt:lpstr>
      <vt:lpstr>Flow</vt:lpstr>
      <vt:lpstr>Dr Steve Kell Larwood Health Partnership</vt:lpstr>
      <vt:lpstr>PowerPoint Presentation</vt:lpstr>
      <vt:lpstr>   Larwood</vt:lpstr>
      <vt:lpstr>What is a Primary Care Home?</vt:lpstr>
      <vt:lpstr>PowerPoint Presentation</vt:lpstr>
      <vt:lpstr>Culture</vt:lpstr>
      <vt:lpstr>Our Local Aims</vt:lpstr>
      <vt:lpstr>Monthly Provider Board:</vt:lpstr>
      <vt:lpstr>PowerPoint Presentation</vt:lpstr>
      <vt:lpstr>PowerPoint Presentation</vt:lpstr>
      <vt:lpstr>PowerPoint Presentation</vt:lpstr>
      <vt:lpstr>PowerPoint Presentation</vt:lpstr>
      <vt:lpstr>Staff Wellbeing</vt:lpstr>
      <vt:lpstr>Patient Outcomes</vt:lpstr>
      <vt:lpstr>Efficiencies </vt:lpstr>
      <vt:lpstr>Results </vt:lpstr>
      <vt:lpstr>Results</vt:lpstr>
      <vt:lpstr>This Year</vt:lpstr>
      <vt:lpstr>Care Homes</vt:lpstr>
      <vt:lpstr>PowerPoint Presentation</vt:lpstr>
      <vt:lpstr>Next Steps </vt:lpstr>
      <vt:lpstr>Last 12 months:</vt:lpstr>
      <vt:lpstr>PowerPoint Presentation</vt:lpstr>
      <vt:lpstr>PowerPoint Presentation</vt:lpstr>
    </vt:vector>
  </TitlesOfParts>
  <Company>WSYBCSU IT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Kell</dc:creator>
  <cp:lastModifiedBy>LMCExecutive</cp:lastModifiedBy>
  <cp:revision>26</cp:revision>
  <dcterms:created xsi:type="dcterms:W3CDTF">2016-06-28T07:12:06Z</dcterms:created>
  <dcterms:modified xsi:type="dcterms:W3CDTF">2017-10-24T11:19:05Z</dcterms:modified>
</cp:coreProperties>
</file>